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1" r:id="rId2"/>
    <p:sldId id="285" r:id="rId3"/>
    <p:sldId id="264" r:id="rId4"/>
    <p:sldId id="262" r:id="rId5"/>
    <p:sldId id="286" r:id="rId6"/>
    <p:sldId id="266" r:id="rId7"/>
    <p:sldId id="268" r:id="rId8"/>
    <p:sldId id="267" r:id="rId9"/>
    <p:sldId id="276" r:id="rId10"/>
    <p:sldId id="270" r:id="rId11"/>
    <p:sldId id="316" r:id="rId12"/>
    <p:sldId id="304" r:id="rId13"/>
    <p:sldId id="306" r:id="rId14"/>
    <p:sldId id="305" r:id="rId15"/>
    <p:sldId id="307" r:id="rId16"/>
    <p:sldId id="308" r:id="rId17"/>
  </p:sldIdLst>
  <p:sldSz cx="9144000" cy="6858000" type="screen4x3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10F6"/>
    <a:srgbClr val="E8EFD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828" autoAdjust="0"/>
  </p:normalViewPr>
  <p:slideViewPr>
    <p:cSldViewPr>
      <p:cViewPr varScale="1">
        <p:scale>
          <a:sx n="74" d="100"/>
          <a:sy n="74" d="100"/>
        </p:scale>
        <p:origin x="72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1297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43FFB1CA-BEDC-481B-AB30-8D4BF3648EDB}" type="datetimeFigureOut">
              <a:rPr lang="ko-KR" altLang="en-US" smtClean="0"/>
              <a:pPr/>
              <a:t>2018-09-07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3" y="9721107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1297" y="9721107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D5D15276-0AF0-4815-85FB-3E3BC922E2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8256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780" cy="511492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385" y="2"/>
            <a:ext cx="3076780" cy="511492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E581F052-DB09-4836-9422-154577A89C6C}" type="datetimeFigureOut">
              <a:rPr lang="ko-KR" altLang="en-US" smtClean="0"/>
              <a:pPr/>
              <a:t>2018-09-07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590" y="4861564"/>
            <a:ext cx="5680121" cy="460581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0732"/>
            <a:ext cx="3076780" cy="51149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385" y="9720732"/>
            <a:ext cx="3076780" cy="51149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2B051A51-E957-407C-876C-80D89B5B1DD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8554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51A51-E957-407C-876C-80D89B5B1DD0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9820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51A51-E957-407C-876C-80D89B5B1DD0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729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72445" indent="-297094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88377" indent="-237675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63728" indent="-237675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139079" indent="-237675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614430" indent="-237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3089780" indent="-237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565131" indent="-237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4040482" indent="-237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fld id="{02345F8C-B16F-4009-8E37-2423D3B89223}" type="slidenum">
              <a:rPr kumimoji="0" lang="ko-KR" altLang="en-US">
                <a:latin typeface="굴림" pitchFamily="50" charset="-127"/>
              </a:rPr>
              <a:pPr/>
              <a:t>11</a:t>
            </a:fld>
            <a:endParaRPr kumimoji="0" lang="ko-KR" altLang="en-US">
              <a:latin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306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1667-1088-4DC7-8279-F0284933C651}" type="datetimeFigureOut">
              <a:rPr lang="ko-KR" altLang="en-US" smtClean="0"/>
              <a:pPr/>
              <a:t>2018-09-07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925D-68EC-48AE-BF5D-4BEF54FDF5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1667-1088-4DC7-8279-F0284933C651}" type="datetimeFigureOut">
              <a:rPr lang="ko-KR" altLang="en-US" smtClean="0"/>
              <a:pPr/>
              <a:t>2018-09-07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925D-68EC-48AE-BF5D-4BEF54FDF5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1667-1088-4DC7-8279-F0284933C651}" type="datetimeFigureOut">
              <a:rPr lang="ko-KR" altLang="en-US" smtClean="0"/>
              <a:pPr/>
              <a:t>2018-09-07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925D-68EC-48AE-BF5D-4BEF54FDF5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1667-1088-4DC7-8279-F0284933C651}" type="datetimeFigureOut">
              <a:rPr lang="ko-KR" altLang="en-US" smtClean="0"/>
              <a:pPr/>
              <a:t>2018-09-07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925D-68EC-48AE-BF5D-4BEF54FDF5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1667-1088-4DC7-8279-F0284933C651}" type="datetimeFigureOut">
              <a:rPr lang="ko-KR" altLang="en-US" smtClean="0"/>
              <a:pPr/>
              <a:t>2018-09-07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925D-68EC-48AE-BF5D-4BEF54FDF5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1667-1088-4DC7-8279-F0284933C651}" type="datetimeFigureOut">
              <a:rPr lang="ko-KR" altLang="en-US" smtClean="0"/>
              <a:pPr/>
              <a:t>2018-09-07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925D-68EC-48AE-BF5D-4BEF54FDF5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1667-1088-4DC7-8279-F0284933C651}" type="datetimeFigureOut">
              <a:rPr lang="ko-KR" altLang="en-US" smtClean="0"/>
              <a:pPr/>
              <a:t>2018-09-07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925D-68EC-48AE-BF5D-4BEF54FDF5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1667-1088-4DC7-8279-F0284933C651}" type="datetimeFigureOut">
              <a:rPr lang="ko-KR" altLang="en-US" smtClean="0"/>
              <a:pPr/>
              <a:t>2018-09-07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925D-68EC-48AE-BF5D-4BEF54FDF5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1667-1088-4DC7-8279-F0284933C651}" type="datetimeFigureOut">
              <a:rPr lang="ko-KR" altLang="en-US" smtClean="0"/>
              <a:pPr/>
              <a:t>2018-09-07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925D-68EC-48AE-BF5D-4BEF54FDF5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1667-1088-4DC7-8279-F0284933C651}" type="datetimeFigureOut">
              <a:rPr lang="ko-KR" altLang="en-US" smtClean="0"/>
              <a:pPr/>
              <a:t>2018-09-07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925D-68EC-48AE-BF5D-4BEF54FDF5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1667-1088-4DC7-8279-F0284933C651}" type="datetimeFigureOut">
              <a:rPr lang="ko-KR" altLang="en-US" smtClean="0"/>
              <a:pPr/>
              <a:t>2018-09-07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925D-68EC-48AE-BF5D-4BEF54FDF5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81667-1088-4DC7-8279-F0284933C651}" type="datetimeFigureOut">
              <a:rPr lang="ko-KR" altLang="en-US" smtClean="0"/>
              <a:pPr/>
              <a:t>2018-09-07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8925D-68EC-48AE-BF5D-4BEF54FDF5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ufs.ac.kr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work.go.k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60648"/>
            <a:ext cx="9144000" cy="14401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0" y="6453336"/>
            <a:ext cx="9144000" cy="1440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12" y="1124744"/>
            <a:ext cx="46085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1124744"/>
            <a:ext cx="389812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11560" y="4725144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smtClean="0"/>
              <a:t>우리 대학 홈페이지</a:t>
            </a:r>
            <a:r>
              <a:rPr lang="en-US" altLang="ko-KR" dirty="0" smtClean="0"/>
              <a:t>(</a:t>
            </a:r>
            <a:r>
              <a:rPr lang="en-US" altLang="ko-KR" dirty="0" smtClean="0">
                <a:hlinkClick r:id="rId4"/>
              </a:rPr>
              <a:t>http://www.bufs.ac.kr</a:t>
            </a:r>
            <a:r>
              <a:rPr lang="en-US" altLang="ko-KR" dirty="0" smtClean="0"/>
              <a:t>) </a:t>
            </a:r>
            <a:r>
              <a:rPr lang="ko-KR" altLang="en-US" dirty="0" smtClean="0"/>
              <a:t>접속 후 중앙의 </a:t>
            </a:r>
            <a:r>
              <a:rPr lang="en-US" altLang="ko-KR" b="1" dirty="0" smtClean="0"/>
              <a:t>‘NOMAD </a:t>
            </a:r>
            <a:r>
              <a:rPr lang="ko-KR" altLang="en-US" b="1" dirty="0" smtClean="0"/>
              <a:t>인재시스템</a:t>
            </a:r>
            <a:r>
              <a:rPr lang="en-US" altLang="ko-KR" b="1" dirty="0" smtClean="0"/>
              <a:t>’</a:t>
            </a:r>
            <a:r>
              <a:rPr lang="en-US" altLang="ko-KR" dirty="0" smtClean="0"/>
              <a:t> </a:t>
            </a:r>
            <a:r>
              <a:rPr lang="ko-KR" altLang="en-US" dirty="0" smtClean="0"/>
              <a:t>버튼 클릭</a:t>
            </a:r>
            <a:endParaRPr lang="en-US" altLang="ko-KR" dirty="0" smtClean="0"/>
          </a:p>
          <a:p>
            <a:pPr marL="342900" indent="-342900">
              <a:buAutoNum type="arabicPeriod"/>
            </a:pPr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 smtClean="0"/>
              <a:t>통합정보시스템 </a:t>
            </a:r>
            <a:r>
              <a:rPr lang="en-US" altLang="ko-KR" dirty="0" smtClean="0"/>
              <a:t>ID, </a:t>
            </a:r>
            <a:r>
              <a:rPr lang="ko-KR" altLang="en-US" dirty="0" smtClean="0"/>
              <a:t>비밀번호로 </a:t>
            </a:r>
            <a:r>
              <a:rPr lang="ko-KR" altLang="en-US" b="1" dirty="0" smtClean="0"/>
              <a:t>로그인</a:t>
            </a:r>
            <a:endParaRPr lang="en-US" altLang="ko-KR" b="1" dirty="0" smtClean="0"/>
          </a:p>
        </p:txBody>
      </p:sp>
      <p:cxnSp>
        <p:nvCxnSpPr>
          <p:cNvPr id="11" name="직선 화살표 연결선 10"/>
          <p:cNvCxnSpPr/>
          <p:nvPr/>
        </p:nvCxnSpPr>
        <p:spPr>
          <a:xfrm flipV="1">
            <a:off x="2555776" y="2564904"/>
            <a:ext cx="4469343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1520" y="452456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NOMAD </a:t>
            </a:r>
            <a:r>
              <a:rPr lang="ko-KR" altLang="en-US" sz="2000" b="1" dirty="0" smtClean="0"/>
              <a:t>시스템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진로설정 접근 방법</a:t>
            </a:r>
            <a:endParaRPr lang="en-US" altLang="ko-KR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6453336"/>
            <a:ext cx="9144000" cy="1440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0" y="260648"/>
            <a:ext cx="9144000" cy="14401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40" y="469142"/>
            <a:ext cx="8319838" cy="158417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212396"/>
            <a:ext cx="5976664" cy="4176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직사각형 9"/>
          <p:cNvSpPr/>
          <p:nvPr/>
        </p:nvSpPr>
        <p:spPr>
          <a:xfrm>
            <a:off x="6444208" y="2865690"/>
            <a:ext cx="2808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/>
              <a:t>1. </a:t>
            </a:r>
            <a:r>
              <a:rPr lang="ko-KR" altLang="en-US" sz="2000" dirty="0" smtClean="0"/>
              <a:t>활동</a:t>
            </a:r>
            <a:r>
              <a:rPr lang="en-US" altLang="ko-KR" sz="2000" dirty="0" smtClean="0"/>
              <a:t>3. </a:t>
            </a:r>
            <a:r>
              <a:rPr lang="ko-KR" altLang="en-US" sz="2000" dirty="0" smtClean="0"/>
              <a:t>진로상담 컨설턴트 상담하기 </a:t>
            </a:r>
            <a:r>
              <a:rPr lang="en-US" altLang="ko-KR" sz="2000" dirty="0" smtClean="0"/>
              <a:t>‘</a:t>
            </a:r>
            <a:r>
              <a:rPr lang="ko-KR" altLang="en-US" sz="2000" dirty="0" err="1" smtClean="0"/>
              <a:t>바로가기</a:t>
            </a:r>
            <a:r>
              <a:rPr lang="en-US" altLang="ko-KR" sz="2000" dirty="0" smtClean="0"/>
              <a:t>’ </a:t>
            </a:r>
            <a:r>
              <a:rPr lang="ko-KR" altLang="en-US" sz="2000" dirty="0" smtClean="0"/>
              <a:t>클릭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2. </a:t>
            </a:r>
            <a:r>
              <a:rPr lang="ko-KR" altLang="en-US" sz="2000" dirty="0" smtClean="0"/>
              <a:t>상담 원하는 컨설턴트 하단의 </a:t>
            </a:r>
            <a:r>
              <a:rPr lang="en-US" altLang="ko-KR" sz="2000" dirty="0" smtClean="0"/>
              <a:t>‘</a:t>
            </a:r>
            <a:r>
              <a:rPr lang="ko-KR" altLang="en-US" sz="2000" dirty="0" smtClean="0"/>
              <a:t>상담신청</a:t>
            </a:r>
            <a:r>
              <a:rPr lang="en-US" altLang="ko-KR" sz="2000" dirty="0" smtClean="0"/>
              <a:t>’ </a:t>
            </a:r>
            <a:r>
              <a:rPr lang="ko-KR" altLang="en-US" sz="2000" dirty="0" smtClean="0"/>
              <a:t>클릭</a:t>
            </a:r>
            <a:r>
              <a:rPr lang="en-US" altLang="ko-KR" sz="2000" dirty="0"/>
              <a:t> →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시간대 선택</a:t>
            </a:r>
            <a:r>
              <a:rPr lang="en-US" altLang="ko-KR" sz="2000" dirty="0" smtClean="0"/>
              <a:t>→F101 </a:t>
            </a:r>
            <a:r>
              <a:rPr lang="ko-KR" altLang="en-US" sz="2000" dirty="0" smtClean="0"/>
              <a:t>대학일자리센터 방문 후 상담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0612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8"/>
          <p:cNvSpPr txBox="1">
            <a:spLocks noChangeArrowheads="1"/>
          </p:cNvSpPr>
          <p:nvPr/>
        </p:nvSpPr>
        <p:spPr bwMode="auto">
          <a:xfrm>
            <a:off x="395536" y="936343"/>
            <a:ext cx="8136903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/>
            <a:r>
              <a:rPr lang="ko-KR" altLang="en-US" sz="6800" b="1" dirty="0" smtClean="0">
                <a:solidFill>
                  <a:srgbClr val="003300"/>
                </a:solidFill>
                <a:latin typeface="한컴 솔잎 M" pitchFamily="18" charset="-127"/>
                <a:ea typeface="한컴 솔잎 M" pitchFamily="18" charset="-127"/>
                <a:cs typeface="Arial" pitchFamily="34" charset="0"/>
              </a:rPr>
              <a:t>제</a:t>
            </a:r>
            <a:r>
              <a:rPr lang="en-US" altLang="ko-KR" sz="6800" b="1" dirty="0" smtClean="0">
                <a:solidFill>
                  <a:srgbClr val="003300"/>
                </a:solidFill>
                <a:latin typeface="한컴 솔잎 M" pitchFamily="18" charset="-127"/>
                <a:ea typeface="한컴 솔잎 M" pitchFamily="18" charset="-127"/>
                <a:cs typeface="Arial" pitchFamily="34" charset="0"/>
              </a:rPr>
              <a:t>7</a:t>
            </a:r>
            <a:r>
              <a:rPr lang="ko-KR" altLang="en-US" sz="6800" b="1" dirty="0" smtClean="0">
                <a:solidFill>
                  <a:srgbClr val="003300"/>
                </a:solidFill>
                <a:latin typeface="한컴 솔잎 M" pitchFamily="18" charset="-127"/>
                <a:ea typeface="한컴 솔잎 M" pitchFamily="18" charset="-127"/>
                <a:cs typeface="Arial" pitchFamily="34" charset="0"/>
              </a:rPr>
              <a:t>주 </a:t>
            </a:r>
            <a:endParaRPr lang="en-US" altLang="ko-KR" sz="6800" b="1" dirty="0" smtClean="0">
              <a:solidFill>
                <a:srgbClr val="003300"/>
              </a:solidFill>
              <a:latin typeface="한컴 솔잎 M" pitchFamily="18" charset="-127"/>
              <a:ea typeface="한컴 솔잎 M" pitchFamily="18" charset="-127"/>
              <a:cs typeface="Arial" pitchFamily="34" charset="0"/>
            </a:endParaRPr>
          </a:p>
          <a:p>
            <a:pPr algn="ctr"/>
            <a:r>
              <a:rPr lang="ko-KR" altLang="en-US" sz="6800" b="1" dirty="0" smtClean="0">
                <a:solidFill>
                  <a:srgbClr val="003300"/>
                </a:solidFill>
                <a:latin typeface="한컴 솔잎 M" pitchFamily="18" charset="-127"/>
                <a:ea typeface="한컴 솔잎 M" pitchFamily="18" charset="-127"/>
                <a:cs typeface="Arial" pitchFamily="34" charset="0"/>
              </a:rPr>
              <a:t>담당교수 온라인 상담</a:t>
            </a:r>
            <a:endParaRPr lang="en-US" altLang="ko-KR" sz="6800" b="1" dirty="0">
              <a:solidFill>
                <a:srgbClr val="003300"/>
              </a:solidFill>
              <a:latin typeface="한컴 솔잎 M" pitchFamily="18" charset="-127"/>
              <a:ea typeface="한컴 솔잎 M" pitchFamily="18" charset="-127"/>
              <a:cs typeface="Arial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79388" y="152400"/>
            <a:ext cx="8785225" cy="6553200"/>
          </a:xfrm>
          <a:prstGeom prst="rect">
            <a:avLst/>
          </a:prstGeom>
          <a:noFill/>
          <a:ln w="444500">
            <a:solidFill>
              <a:srgbClr val="311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55650" y="3716932"/>
            <a:ext cx="792003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Tx/>
              <a:buChar char="-"/>
              <a:defRPr/>
            </a:pPr>
            <a:r>
              <a:rPr lang="ko-KR" altLang="en-US" sz="3000" b="1" dirty="0" smtClean="0">
                <a:latin typeface="+mn-ea"/>
                <a:ea typeface="+mn-ea"/>
              </a:rPr>
              <a:t>학생의 </a:t>
            </a:r>
            <a:r>
              <a:rPr lang="ko-KR" altLang="en-US" sz="3000" b="1" dirty="0">
                <a:latin typeface="+mn-ea"/>
                <a:ea typeface="+mn-ea"/>
              </a:rPr>
              <a:t>상담 요청 내용에 대해 조언</a:t>
            </a:r>
            <a:r>
              <a:rPr lang="en-US" altLang="ko-KR" sz="3000" b="1" dirty="0">
                <a:latin typeface="+mn-ea"/>
                <a:ea typeface="+mn-ea"/>
              </a:rPr>
              <a:t>, </a:t>
            </a:r>
            <a:r>
              <a:rPr lang="ko-KR" altLang="en-US" sz="3000" b="1" dirty="0">
                <a:latin typeface="+mn-ea"/>
                <a:ea typeface="+mn-ea"/>
              </a:rPr>
              <a:t>피드백을 </a:t>
            </a:r>
            <a:r>
              <a:rPr lang="en-US" altLang="ko-KR" sz="3000" b="1" dirty="0">
                <a:latin typeface="+mn-ea"/>
                <a:ea typeface="+mn-ea"/>
              </a:rPr>
              <a:t>NOMAD </a:t>
            </a:r>
            <a:r>
              <a:rPr lang="ko-KR" altLang="en-US" sz="3000" b="1" dirty="0">
                <a:latin typeface="+mn-ea"/>
                <a:ea typeface="+mn-ea"/>
              </a:rPr>
              <a:t>인재시스템에 작성</a:t>
            </a:r>
            <a:endParaRPr lang="en-US" altLang="ko-KR" sz="30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260417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6453336"/>
            <a:ext cx="9144000" cy="1440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0" y="260648"/>
            <a:ext cx="9144000" cy="14401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228184" y="3558262"/>
            <a:ext cx="28083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활동</a:t>
            </a:r>
            <a:r>
              <a:rPr lang="en-US" altLang="ko-KR" dirty="0"/>
              <a:t>4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담당 교수님과 온라인 상담하기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바로가기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클릭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내용 작성 후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상담신청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버튼 클릭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추후 교수님의 피드백 및 조언 확인 가능</a:t>
            </a:r>
            <a:endParaRPr lang="en-US" altLang="ko-KR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20382"/>
            <a:ext cx="7484517" cy="222959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749972"/>
            <a:ext cx="5616624" cy="3632736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396652" y="2247802"/>
            <a:ext cx="8350696" cy="1470025"/>
          </a:xfrm>
        </p:spPr>
        <p:txBody>
          <a:bodyPr>
            <a:normAutofit/>
          </a:bodyPr>
          <a:lstStyle/>
          <a:p>
            <a:r>
              <a:rPr lang="ko-KR" altLang="en-US" b="1" dirty="0" smtClean="0"/>
              <a:t>제</a:t>
            </a:r>
            <a:r>
              <a:rPr lang="en-US" altLang="ko-KR" b="1" dirty="0"/>
              <a:t> </a:t>
            </a:r>
            <a:r>
              <a:rPr lang="en-US" altLang="ko-KR" b="1" dirty="0" smtClean="0"/>
              <a:t>8</a:t>
            </a:r>
            <a:r>
              <a:rPr lang="ko-KR" altLang="en-US" b="1" dirty="0" smtClean="0"/>
              <a:t>주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진로설정 에세이 작성</a:t>
            </a:r>
            <a:endParaRPr lang="ko-KR" altLang="en-US" b="1" dirty="0"/>
          </a:p>
        </p:txBody>
      </p:sp>
      <p:sp>
        <p:nvSpPr>
          <p:cNvPr id="7" name="직사각형 6"/>
          <p:cNvSpPr/>
          <p:nvPr/>
        </p:nvSpPr>
        <p:spPr>
          <a:xfrm>
            <a:off x="0" y="6453336"/>
            <a:ext cx="9144000" cy="1440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60648"/>
            <a:ext cx="9144000" cy="14401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408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6453336"/>
            <a:ext cx="9144000" cy="1440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0" y="260648"/>
            <a:ext cx="9144000" cy="14401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732240" y="2924944"/>
            <a:ext cx="2149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/>
              <a:t>1. </a:t>
            </a:r>
            <a:r>
              <a:rPr lang="ko-KR" altLang="en-US" sz="2000" dirty="0" smtClean="0"/>
              <a:t>활동</a:t>
            </a:r>
            <a:r>
              <a:rPr lang="en-US" altLang="ko-KR" sz="2000" dirty="0" smtClean="0"/>
              <a:t>5. </a:t>
            </a:r>
            <a:r>
              <a:rPr lang="ko-KR" altLang="en-US" sz="2000" dirty="0" smtClean="0"/>
              <a:t>진로설정 교과목 에세이 작성하기 </a:t>
            </a:r>
            <a:r>
              <a:rPr lang="en-US" altLang="ko-KR" sz="2000" dirty="0" smtClean="0"/>
              <a:t>‘</a:t>
            </a:r>
            <a:r>
              <a:rPr lang="ko-KR" altLang="en-US" sz="2000" dirty="0" err="1" smtClean="0"/>
              <a:t>바로가기</a:t>
            </a:r>
            <a:r>
              <a:rPr lang="en-US" altLang="ko-KR" sz="2000" dirty="0" smtClean="0"/>
              <a:t>’ </a:t>
            </a:r>
            <a:r>
              <a:rPr lang="ko-KR" altLang="en-US" sz="2000" dirty="0" smtClean="0"/>
              <a:t>클릭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2. </a:t>
            </a:r>
            <a:r>
              <a:rPr lang="ko-KR" altLang="en-US" sz="2000" dirty="0" smtClean="0"/>
              <a:t>에세이 각 항목 작성 후 저장</a:t>
            </a:r>
            <a:endParaRPr lang="ko-KR" altLang="en-US" sz="20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48681"/>
            <a:ext cx="7704856" cy="159168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316631"/>
            <a:ext cx="6192688" cy="396044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19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260648"/>
            <a:ext cx="9144000" cy="6336704"/>
            <a:chOff x="0" y="260648"/>
            <a:chExt cx="9144000" cy="6336704"/>
          </a:xfrm>
        </p:grpSpPr>
        <p:sp>
          <p:nvSpPr>
            <p:cNvPr id="4" name="직사각형 3"/>
            <p:cNvSpPr/>
            <p:nvPr/>
          </p:nvSpPr>
          <p:spPr>
            <a:xfrm>
              <a:off x="0" y="260648"/>
              <a:ext cx="9144000" cy="14401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0" y="6453336"/>
              <a:ext cx="9144000" cy="14401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1520" y="620688"/>
            <a:ext cx="878497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/>
              <a:t>[</a:t>
            </a:r>
            <a:r>
              <a:rPr lang="ko-KR" altLang="en-US" sz="2400" b="1" dirty="0" smtClean="0"/>
              <a:t>교과목 담당교수</a:t>
            </a:r>
            <a:r>
              <a:rPr lang="en-US" altLang="ko-KR" sz="2400" b="1" dirty="0" smtClean="0"/>
              <a:t>] </a:t>
            </a:r>
            <a:r>
              <a:rPr lang="ko-KR" altLang="en-US" sz="2400" b="1" dirty="0" smtClean="0"/>
              <a:t> 성적 등록 방법</a:t>
            </a:r>
            <a:r>
              <a:rPr lang="en-US" altLang="ko-KR" sz="2400" b="1" dirty="0" smtClean="0"/>
              <a:t>:</a:t>
            </a:r>
          </a:p>
          <a:p>
            <a:pPr lvl="1">
              <a:lnSpc>
                <a:spcPct val="150000"/>
              </a:lnSpc>
            </a:pPr>
            <a:endParaRPr lang="en-US" altLang="ko-KR" sz="800" b="1" dirty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 </a:t>
            </a:r>
            <a:r>
              <a:rPr lang="en-US" altLang="ko-KR" dirty="0" smtClean="0"/>
              <a:t>1. </a:t>
            </a:r>
            <a:r>
              <a:rPr lang="ko-KR" altLang="en-US" dirty="0" smtClean="0"/>
              <a:t>학생의 </a:t>
            </a:r>
            <a:r>
              <a:rPr lang="en-US" altLang="ko-KR" dirty="0" smtClean="0"/>
              <a:t>NOMAD </a:t>
            </a:r>
            <a:r>
              <a:rPr lang="ko-KR" altLang="en-US" dirty="0" smtClean="0"/>
              <a:t>활동 수행 여부를 확인 </a:t>
            </a:r>
            <a:r>
              <a:rPr lang="ko-KR" altLang="en-US" b="1" dirty="0" smtClean="0"/>
              <a:t>통합정보시스템에서 </a:t>
            </a:r>
            <a:r>
              <a:rPr lang="en-US" altLang="ko-KR" b="1" dirty="0" smtClean="0"/>
              <a:t>Pass </a:t>
            </a:r>
            <a:r>
              <a:rPr lang="ko-KR" altLang="en-US" b="1" dirty="0" smtClean="0"/>
              <a:t>성적 부여</a:t>
            </a:r>
            <a:endParaRPr lang="en-US" altLang="ko-KR" b="1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88" y="1985278"/>
            <a:ext cx="7458224" cy="4349963"/>
          </a:xfrm>
          <a:prstGeom prst="rect">
            <a:avLst/>
          </a:prstGeom>
        </p:spPr>
      </p:pic>
      <p:sp>
        <p:nvSpPr>
          <p:cNvPr id="3" name="모서리가 둥근 직사각형 2"/>
          <p:cNvSpPr/>
          <p:nvPr/>
        </p:nvSpPr>
        <p:spPr>
          <a:xfrm>
            <a:off x="755576" y="6021287"/>
            <a:ext cx="7776864" cy="313953"/>
          </a:xfrm>
          <a:prstGeom prst="roundRect">
            <a:avLst/>
          </a:pr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805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260648"/>
            <a:ext cx="9144000" cy="6336704"/>
            <a:chOff x="0" y="260648"/>
            <a:chExt cx="9144000" cy="6336704"/>
          </a:xfrm>
        </p:grpSpPr>
        <p:sp>
          <p:nvSpPr>
            <p:cNvPr id="4" name="직사각형 3"/>
            <p:cNvSpPr/>
            <p:nvPr/>
          </p:nvSpPr>
          <p:spPr>
            <a:xfrm>
              <a:off x="0" y="260648"/>
              <a:ext cx="9144000" cy="14401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0" y="6453336"/>
              <a:ext cx="9144000" cy="14401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1520" y="620688"/>
            <a:ext cx="889248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/>
              <a:t>[</a:t>
            </a:r>
            <a:r>
              <a:rPr lang="ko-KR" altLang="en-US" sz="2400" b="1" dirty="0" smtClean="0"/>
              <a:t>교과목 담당교수</a:t>
            </a:r>
            <a:r>
              <a:rPr lang="en-US" altLang="ko-KR" sz="2400" b="1" dirty="0" smtClean="0"/>
              <a:t>] </a:t>
            </a:r>
            <a:r>
              <a:rPr lang="ko-KR" altLang="en-US" sz="2400" b="1" dirty="0" smtClean="0"/>
              <a:t>성적 등록 방법</a:t>
            </a:r>
            <a:r>
              <a:rPr lang="en-US" altLang="ko-KR" sz="2400" b="1" dirty="0" smtClean="0"/>
              <a:t>:</a:t>
            </a:r>
          </a:p>
          <a:p>
            <a:pPr lvl="1">
              <a:lnSpc>
                <a:spcPct val="150000"/>
              </a:lnSpc>
            </a:pPr>
            <a:endParaRPr lang="en-US" altLang="ko-KR" sz="800" b="1" dirty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 </a:t>
            </a:r>
            <a:r>
              <a:rPr lang="en-US" altLang="ko-KR" dirty="0" smtClean="0"/>
              <a:t>2. </a:t>
            </a:r>
            <a:r>
              <a:rPr lang="ko-KR" altLang="en-US" dirty="0" smtClean="0"/>
              <a:t>타교과목과 동일하게 교과목 담당교수님께서 </a:t>
            </a:r>
            <a:r>
              <a:rPr lang="ko-KR" altLang="en-US" b="1" dirty="0" smtClean="0"/>
              <a:t>통합정보시스템에서 </a:t>
            </a:r>
            <a:r>
              <a:rPr lang="en-US" altLang="ko-KR" b="1" dirty="0" smtClean="0"/>
              <a:t>Pass </a:t>
            </a:r>
            <a:r>
              <a:rPr lang="ko-KR" altLang="en-US" b="1" dirty="0" smtClean="0"/>
              <a:t>성적 부여</a:t>
            </a:r>
            <a:endParaRPr lang="en-US" altLang="ko-KR" b="1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통합정보시스템</a:t>
            </a:r>
            <a:r>
              <a:rPr lang="en-US" altLang="ko-KR" sz="1600" dirty="0" smtClean="0"/>
              <a:t>- </a:t>
            </a:r>
            <a:r>
              <a:rPr lang="ko-KR" altLang="en-US" sz="1600" dirty="0" smtClean="0"/>
              <a:t>교수정보시스템</a:t>
            </a:r>
            <a:r>
              <a:rPr lang="en-US" altLang="ko-KR" sz="1600" dirty="0" smtClean="0"/>
              <a:t>- </a:t>
            </a:r>
            <a:r>
              <a:rPr lang="ko-KR" altLang="en-US" sz="1600" dirty="0" smtClean="0"/>
              <a:t>학부학사</a:t>
            </a:r>
            <a:r>
              <a:rPr lang="en-US" altLang="ko-KR" sz="1600" dirty="0" smtClean="0"/>
              <a:t>- </a:t>
            </a:r>
            <a:r>
              <a:rPr lang="ko-KR" altLang="en-US" sz="1600" dirty="0" smtClean="0"/>
              <a:t>성적관리</a:t>
            </a:r>
            <a:r>
              <a:rPr lang="en-US" altLang="ko-KR" sz="1600" dirty="0" smtClean="0"/>
              <a:t>- </a:t>
            </a:r>
            <a:r>
              <a:rPr lang="ko-KR" altLang="en-US" sz="1600" dirty="0" smtClean="0"/>
              <a:t>기말고사성적등록</a:t>
            </a:r>
            <a:endParaRPr lang="en-US" altLang="ko-KR" sz="160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필요 시 통합정보시스템 상담하기에 입력 가능</a:t>
            </a:r>
            <a:endParaRPr lang="en-US" altLang="ko-KR" sz="1600" dirty="0" smtClean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7599426" cy="351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7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60648"/>
            <a:ext cx="9144000" cy="14401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0" y="6453336"/>
            <a:ext cx="9144000" cy="1440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390806" y="4379620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400" dirty="0" smtClean="0"/>
              <a:t>진로탐색 및 설정 선택 </a:t>
            </a:r>
            <a:r>
              <a:rPr lang="en-US" altLang="ko-KR" sz="2400" dirty="0" smtClean="0"/>
              <a:t>– </a:t>
            </a:r>
            <a:r>
              <a:rPr lang="ko-KR" altLang="en-US" sz="2400" dirty="0" smtClean="0"/>
              <a:t>하위 메뉴 </a:t>
            </a:r>
            <a:r>
              <a:rPr lang="en-US" altLang="ko-KR" sz="2400" dirty="0" smtClean="0"/>
              <a:t>‘</a:t>
            </a:r>
            <a:r>
              <a:rPr lang="ko-KR" altLang="en-US" sz="2400" dirty="0" smtClean="0"/>
              <a:t>진로설정 교과목 활동</a:t>
            </a:r>
            <a:r>
              <a:rPr lang="en-US" altLang="ko-KR" sz="2400" dirty="0" smtClean="0"/>
              <a:t>’</a:t>
            </a:r>
          </a:p>
          <a:p>
            <a:pPr marL="342900" indent="-342900">
              <a:buAutoNum type="arabicPeriod"/>
            </a:pPr>
            <a:endParaRPr lang="en-US" altLang="ko-KR" sz="2400" dirty="0"/>
          </a:p>
          <a:p>
            <a:pPr marL="342900" indent="-342900">
              <a:buAutoNum type="arabicPeriod"/>
            </a:pPr>
            <a:r>
              <a:rPr lang="ko-KR" altLang="en-US" sz="2400" dirty="0" smtClean="0"/>
              <a:t>활동 목록 및 </a:t>
            </a:r>
            <a:r>
              <a:rPr lang="ko-KR" altLang="en-US" sz="2400" dirty="0" err="1" smtClean="0"/>
              <a:t>활동별</a:t>
            </a:r>
            <a:r>
              <a:rPr lang="ko-KR" altLang="en-US" sz="2400" dirty="0" smtClean="0"/>
              <a:t> 완료 확인</a:t>
            </a:r>
            <a:endParaRPr lang="en-US" altLang="ko-KR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51520" y="452456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NOMAD </a:t>
            </a:r>
            <a:r>
              <a:rPr lang="ko-KR" altLang="en-US" sz="2000" b="1" dirty="0" smtClean="0"/>
              <a:t>시스템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진로설정 접근 방법</a:t>
            </a:r>
            <a:endParaRPr lang="en-US" altLang="ko-KR" sz="2000" b="1" dirty="0" smtClean="0"/>
          </a:p>
        </p:txBody>
      </p:sp>
      <p:pic>
        <p:nvPicPr>
          <p:cNvPr id="12" name="내용 개체 틀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7623" y="800140"/>
            <a:ext cx="3024336" cy="5405011"/>
          </a:xfrm>
          <a:prstGeom prst="rect">
            <a:avLst/>
          </a:prstGeom>
        </p:spPr>
      </p:pic>
      <p:pic>
        <p:nvPicPr>
          <p:cNvPr id="15" name="내용 개체 틀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0" y="1013354"/>
            <a:ext cx="8219256" cy="2745308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6" name="직선 화살표 연결선 15"/>
          <p:cNvCxnSpPr/>
          <p:nvPr/>
        </p:nvCxnSpPr>
        <p:spPr>
          <a:xfrm flipV="1">
            <a:off x="1340668" y="3758662"/>
            <a:ext cx="2007196" cy="21486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0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616024" y="2636912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b="1" dirty="0" smtClean="0"/>
              <a:t>제</a:t>
            </a:r>
            <a:r>
              <a:rPr lang="en-US" altLang="ko-KR" b="1" dirty="0" smtClean="0"/>
              <a:t> 2-3</a:t>
            </a:r>
            <a:r>
              <a:rPr lang="ko-KR" altLang="en-US" b="1" dirty="0" smtClean="0"/>
              <a:t>주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직업가치관검사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수행 </a:t>
            </a:r>
            <a:r>
              <a:rPr lang="en-US" altLang="ko-K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&amp; </a:t>
            </a:r>
            <a:r>
              <a:rPr lang="ko-KR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결과 </a:t>
            </a:r>
            <a:r>
              <a:rPr lang="ko-KR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업로드</a:t>
            </a:r>
            <a:endParaRPr lang="ko-KR" alt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260648"/>
            <a:ext cx="9144000" cy="14401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6453336"/>
            <a:ext cx="9144000" cy="1440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60648"/>
            <a:ext cx="9144000" cy="14401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6453336"/>
            <a:ext cx="9144000" cy="1440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220072" y="4501104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smtClean="0"/>
              <a:t>활동</a:t>
            </a:r>
            <a:r>
              <a:rPr lang="en-US" altLang="ko-KR" dirty="0" smtClean="0"/>
              <a:t>1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‘</a:t>
            </a:r>
            <a:r>
              <a:rPr lang="ko-KR" altLang="en-US" dirty="0" err="1" smtClean="0"/>
              <a:t>바로가기</a:t>
            </a:r>
            <a:r>
              <a:rPr lang="en-US" altLang="ko-KR" dirty="0" smtClean="0"/>
              <a:t>’</a:t>
            </a:r>
            <a:r>
              <a:rPr lang="ko-KR" altLang="en-US" dirty="0" smtClean="0"/>
              <a:t> 버튼을 클릭하여 </a:t>
            </a:r>
            <a:r>
              <a:rPr lang="ko-KR" altLang="en-US" dirty="0" err="1" smtClean="0"/>
              <a:t>워크넷</a:t>
            </a:r>
            <a:r>
              <a:rPr lang="ko-KR" altLang="en-US" dirty="0" smtClean="0"/>
              <a:t> 접속</a:t>
            </a:r>
            <a:r>
              <a:rPr lang="en-US" altLang="ko-KR" dirty="0" smtClean="0"/>
              <a:t>(</a:t>
            </a:r>
            <a:r>
              <a:rPr lang="en-US" altLang="ko-KR" dirty="0" smtClean="0">
                <a:hlinkClick r:id="rId2"/>
              </a:rPr>
              <a:t>http://www.work.go.kr</a:t>
            </a:r>
            <a:r>
              <a:rPr lang="en-US" altLang="ko-KR" dirty="0" smtClean="0"/>
              <a:t>) </a:t>
            </a:r>
          </a:p>
          <a:p>
            <a:pPr marL="342900" indent="-342900">
              <a:buAutoNum type="arabicPeriod"/>
            </a:pPr>
            <a:endParaRPr lang="en-US" altLang="ko-KR" b="1" dirty="0"/>
          </a:p>
          <a:p>
            <a:pPr marL="342900" indent="-342900"/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로그인하여 직업가치관검사 실시</a:t>
            </a:r>
            <a:endParaRPr lang="en-US" altLang="ko-KR" b="1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528" y="506275"/>
            <a:ext cx="8229600" cy="267709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276872"/>
            <a:ext cx="3888432" cy="417646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cxnSp>
        <p:nvCxnSpPr>
          <p:cNvPr id="3" name="직선 화살표 연결선 2"/>
          <p:cNvCxnSpPr/>
          <p:nvPr/>
        </p:nvCxnSpPr>
        <p:spPr>
          <a:xfrm flipH="1">
            <a:off x="4572000" y="1738106"/>
            <a:ext cx="1346248" cy="34190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15608" y="332656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제</a:t>
            </a:r>
            <a:r>
              <a:rPr lang="en-US" altLang="ko-KR" sz="2000" b="1" dirty="0"/>
              <a:t> </a:t>
            </a:r>
            <a:r>
              <a:rPr lang="en-US" altLang="ko-KR" sz="2000" b="1" dirty="0" smtClean="0"/>
              <a:t>2</a:t>
            </a:r>
            <a:r>
              <a:rPr lang="ko-KR" altLang="en-US" sz="2000" b="1" dirty="0" smtClean="0"/>
              <a:t>주</a:t>
            </a:r>
            <a:r>
              <a:rPr lang="en-US" altLang="ko-KR" sz="2000" b="1" dirty="0" smtClean="0"/>
              <a:t>. </a:t>
            </a:r>
            <a:r>
              <a:rPr lang="ko-KR" altLang="en-US" sz="2000" b="1" dirty="0" smtClean="0"/>
              <a:t>직업가치관검사 실시</a:t>
            </a:r>
            <a:endParaRPr lang="en-US" altLang="ko-K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60648"/>
            <a:ext cx="9144000" cy="14401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6453336"/>
            <a:ext cx="9144000" cy="1440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내용 개체 틀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1" y="941912"/>
            <a:ext cx="5112568" cy="50632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1520" y="452766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결과 확인</a:t>
            </a:r>
            <a:endParaRPr lang="en-US" altLang="ko-KR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796136" y="2175778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3. </a:t>
            </a:r>
            <a:r>
              <a:rPr lang="ko-KR" altLang="en-US" sz="2400" dirty="0" err="1" smtClean="0"/>
              <a:t>직업가치관</a:t>
            </a:r>
            <a:r>
              <a:rPr lang="ko-KR" altLang="en-US" sz="2400" dirty="0" smtClean="0"/>
              <a:t> 검사 결과 확인</a:t>
            </a:r>
            <a:endParaRPr lang="en-US" altLang="ko-KR" sz="2400" dirty="0" smtClean="0"/>
          </a:p>
          <a:p>
            <a:pPr marL="342900" indent="-342900">
              <a:buAutoNum type="arabicPeriod"/>
            </a:pPr>
            <a:endParaRPr lang="en-US" altLang="ko-KR" sz="2400" b="1" dirty="0"/>
          </a:p>
          <a:p>
            <a:pPr marL="342900" indent="-342900"/>
            <a:r>
              <a:rPr lang="en-US" altLang="ko-KR" sz="2400" dirty="0" smtClean="0"/>
              <a:t>4. </a:t>
            </a:r>
            <a:r>
              <a:rPr lang="ko-KR" altLang="en-US" sz="2400" dirty="0" err="1" smtClean="0"/>
              <a:t>최하단의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‘</a:t>
            </a:r>
            <a:r>
              <a:rPr lang="ko-KR" altLang="en-US" sz="2400" dirty="0" smtClean="0"/>
              <a:t>저장</a:t>
            </a:r>
            <a:r>
              <a:rPr lang="en-US" altLang="ko-KR" sz="2400" dirty="0" smtClean="0"/>
              <a:t>’ </a:t>
            </a:r>
            <a:r>
              <a:rPr lang="ko-KR" altLang="en-US" sz="2400" dirty="0" smtClean="0"/>
              <a:t>버튼을 클릭하여 파일로 저장</a:t>
            </a:r>
            <a:endParaRPr lang="en-US" altLang="ko-KR" sz="2400" b="1" dirty="0"/>
          </a:p>
        </p:txBody>
      </p:sp>
    </p:spTree>
    <p:extLst>
      <p:ext uri="{BB962C8B-B14F-4D97-AF65-F5344CB8AC3E}">
        <p14:creationId xmlns:p14="http://schemas.microsoft.com/office/powerpoint/2010/main" val="206501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260648"/>
            <a:ext cx="9144000" cy="14401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6453336"/>
            <a:ext cx="9144000" cy="1440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51520" y="452766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제</a:t>
            </a:r>
            <a:r>
              <a:rPr lang="en-US" altLang="ko-KR" sz="2000" b="1" dirty="0"/>
              <a:t> </a:t>
            </a:r>
            <a:r>
              <a:rPr lang="en-US" altLang="ko-KR" sz="2000" b="1" dirty="0" smtClean="0"/>
              <a:t>3</a:t>
            </a:r>
            <a:r>
              <a:rPr lang="ko-KR" altLang="en-US" sz="2000" b="1" dirty="0" smtClean="0"/>
              <a:t>주</a:t>
            </a:r>
            <a:r>
              <a:rPr lang="en-US" altLang="ko-KR" sz="2000" b="1" dirty="0" smtClean="0"/>
              <a:t>. </a:t>
            </a:r>
            <a:r>
              <a:rPr lang="ko-KR" altLang="en-US" sz="2000" b="1" dirty="0" smtClean="0"/>
              <a:t>직업가치관검사 결과 입력</a:t>
            </a:r>
            <a:endParaRPr lang="en-US" altLang="ko-KR" b="1" dirty="0" smtClean="0"/>
          </a:p>
        </p:txBody>
      </p:sp>
      <p:cxnSp>
        <p:nvCxnSpPr>
          <p:cNvPr id="18" name="직선 화살표 연결선 17"/>
          <p:cNvCxnSpPr/>
          <p:nvPr/>
        </p:nvCxnSpPr>
        <p:spPr>
          <a:xfrm>
            <a:off x="8254175" y="2940950"/>
            <a:ext cx="368472" cy="3762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4586088" y="2814421"/>
            <a:ext cx="417960" cy="326547"/>
          </a:xfrm>
          <a:prstGeom prst="ellipse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n w="38100">
                <a:solidFill>
                  <a:srgbClr val="FFFF00"/>
                </a:solidFill>
              </a:ln>
            </a:endParaRPr>
          </a:p>
        </p:txBody>
      </p:sp>
      <p:pic>
        <p:nvPicPr>
          <p:cNvPr id="19" name="내용 개체 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147" y="909843"/>
            <a:ext cx="8229600" cy="2677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직사각형 3"/>
          <p:cNvSpPr/>
          <p:nvPr/>
        </p:nvSpPr>
        <p:spPr>
          <a:xfrm>
            <a:off x="596033" y="5673442"/>
            <a:ext cx="77203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/>
              <a:t>5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활동</a:t>
            </a:r>
            <a:r>
              <a:rPr lang="en-US" altLang="ko-KR" sz="2000" dirty="0"/>
              <a:t>1</a:t>
            </a:r>
            <a:r>
              <a:rPr lang="ko-KR" altLang="en-US" sz="2000" dirty="0"/>
              <a:t>의</a:t>
            </a:r>
            <a:r>
              <a:rPr lang="en-US" altLang="ko-KR" sz="2000" dirty="0"/>
              <a:t> </a:t>
            </a:r>
            <a:r>
              <a:rPr lang="en-US" altLang="ko-KR" sz="2000" dirty="0" smtClean="0"/>
              <a:t>‘</a:t>
            </a:r>
            <a:r>
              <a:rPr lang="ko-KR" altLang="en-US" sz="2000" dirty="0" err="1" smtClean="0"/>
              <a:t>결과등록</a:t>
            </a:r>
            <a:r>
              <a:rPr lang="en-US" altLang="ko-KR" sz="2000" dirty="0" smtClean="0"/>
              <a:t>’ </a:t>
            </a:r>
            <a:r>
              <a:rPr lang="ko-KR" altLang="en-US" sz="2000" dirty="0" smtClean="0"/>
              <a:t>버튼을 클릭</a:t>
            </a:r>
            <a:endParaRPr lang="en-US" altLang="ko-KR" sz="2000" dirty="0" smtClean="0"/>
          </a:p>
          <a:p>
            <a:r>
              <a:rPr lang="en-US" altLang="ko-KR" sz="2000" dirty="0" smtClean="0"/>
              <a:t>6. </a:t>
            </a:r>
            <a:r>
              <a:rPr lang="ko-KR" altLang="en-US" sz="2000" dirty="0" smtClean="0"/>
              <a:t>업로드 옆 </a:t>
            </a:r>
            <a:r>
              <a:rPr lang="en-US" altLang="ko-KR" sz="2000" dirty="0" smtClean="0"/>
              <a:t>‘</a:t>
            </a:r>
            <a:r>
              <a:rPr lang="ko-KR" altLang="en-US" sz="2000" dirty="0" smtClean="0"/>
              <a:t>찾아보기</a:t>
            </a:r>
            <a:r>
              <a:rPr lang="en-US" altLang="ko-KR" sz="2000" dirty="0" smtClean="0"/>
              <a:t>’ </a:t>
            </a:r>
            <a:r>
              <a:rPr lang="ko-KR" altLang="en-US" sz="2000" dirty="0" smtClean="0"/>
              <a:t>버튼을 클릭하여 저장된 검사 결과 업로드</a:t>
            </a:r>
            <a:endParaRPr lang="ko-KR" altLang="en-US" sz="20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82" y="3782317"/>
            <a:ext cx="8711612" cy="1835731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cxnSp>
        <p:nvCxnSpPr>
          <p:cNvPr id="22" name="직선 화살표 연결선 21"/>
          <p:cNvCxnSpPr/>
          <p:nvPr/>
        </p:nvCxnSpPr>
        <p:spPr>
          <a:xfrm flipH="1">
            <a:off x="4860032" y="2348880"/>
            <a:ext cx="1152128" cy="2520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 smtClean="0"/>
              <a:t>제</a:t>
            </a:r>
            <a:r>
              <a:rPr lang="en-US" altLang="ko-KR" b="1" dirty="0"/>
              <a:t> </a:t>
            </a:r>
            <a:r>
              <a:rPr lang="en-US" altLang="ko-KR" b="1" dirty="0" smtClean="0"/>
              <a:t>4-5</a:t>
            </a:r>
            <a:r>
              <a:rPr lang="ko-KR" altLang="en-US" b="1" dirty="0" smtClean="0"/>
              <a:t>주</a:t>
            </a:r>
            <a:r>
              <a:rPr lang="en-US" altLang="ko-KR" b="1" dirty="0" smtClean="0"/>
              <a:t>. </a:t>
            </a:r>
            <a:br>
              <a:rPr lang="en-US" altLang="ko-KR" b="1" dirty="0" smtClean="0"/>
            </a:br>
            <a:r>
              <a:rPr lang="ko-KR" altLang="en-US" b="1" dirty="0" smtClean="0"/>
              <a:t>진로 정보 탐색</a:t>
            </a:r>
            <a:r>
              <a:rPr lang="en-US" altLang="ko-KR" b="1" dirty="0"/>
              <a:t>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취업</a:t>
            </a:r>
            <a:r>
              <a:rPr lang="en-US" altLang="ko-KR" b="1" dirty="0" smtClean="0"/>
              <a:t>/</a:t>
            </a:r>
            <a:r>
              <a:rPr lang="ko-KR" altLang="en-US" b="1" dirty="0" smtClean="0"/>
              <a:t>창업</a:t>
            </a:r>
            <a:r>
              <a:rPr lang="en-US" altLang="ko-KR" b="1" dirty="0" smtClean="0"/>
              <a:t>/</a:t>
            </a:r>
            <a:r>
              <a:rPr lang="ko-KR" altLang="en-US" b="1" dirty="0" smtClean="0"/>
              <a:t>진학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b="1" dirty="0" smtClean="0"/>
              <a:t>수행 </a:t>
            </a:r>
            <a:r>
              <a:rPr lang="en-US" altLang="ko-KR" b="1" dirty="0" smtClean="0"/>
              <a:t>&amp; </a:t>
            </a:r>
            <a:r>
              <a:rPr lang="ko-KR" altLang="en-US" b="1" dirty="0" smtClean="0"/>
              <a:t>결과 업로드</a:t>
            </a:r>
            <a:endParaRPr lang="ko-KR" altLang="en-US" b="1" dirty="0"/>
          </a:p>
        </p:txBody>
      </p:sp>
      <p:sp>
        <p:nvSpPr>
          <p:cNvPr id="6" name="직사각형 5"/>
          <p:cNvSpPr/>
          <p:nvPr/>
        </p:nvSpPr>
        <p:spPr>
          <a:xfrm>
            <a:off x="0" y="260648"/>
            <a:ext cx="9144000" cy="14401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6453336"/>
            <a:ext cx="9144000" cy="1440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826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6453336"/>
            <a:ext cx="9144000" cy="1440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260648"/>
            <a:ext cx="9144000" cy="14401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51520" y="364594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제</a:t>
            </a:r>
            <a:r>
              <a:rPr lang="en-US" altLang="ko-KR" sz="2000" b="1" dirty="0"/>
              <a:t> </a:t>
            </a:r>
            <a:r>
              <a:rPr lang="en-US" altLang="ko-KR" sz="2000" b="1" dirty="0" smtClean="0"/>
              <a:t>4-5</a:t>
            </a:r>
            <a:r>
              <a:rPr lang="ko-KR" altLang="en-US" sz="2000" b="1" dirty="0" smtClean="0"/>
              <a:t>주</a:t>
            </a:r>
            <a:r>
              <a:rPr lang="en-US" altLang="ko-KR" sz="2000" b="1" dirty="0" smtClean="0"/>
              <a:t>. </a:t>
            </a:r>
            <a:r>
              <a:rPr lang="ko-KR" altLang="en-US" sz="2000" b="1" dirty="0" smtClean="0"/>
              <a:t>진로 정보 탐색</a:t>
            </a:r>
            <a:r>
              <a:rPr lang="ko-KR" altLang="en-US" sz="1600" b="1" dirty="0" smtClean="0"/>
              <a:t>  </a:t>
            </a:r>
            <a:endParaRPr lang="en-US" altLang="ko-KR" sz="1400" b="1" dirty="0" smtClean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80728"/>
            <a:ext cx="8329218" cy="252028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16" name="직사각형 15"/>
          <p:cNvSpPr/>
          <p:nvPr/>
        </p:nvSpPr>
        <p:spPr>
          <a:xfrm>
            <a:off x="699953" y="4005064"/>
            <a:ext cx="826453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/>
              <a:t>▷ </a:t>
            </a:r>
            <a:r>
              <a:rPr lang="ko-KR" altLang="en-US" sz="2000" dirty="0" smtClean="0"/>
              <a:t>취업</a:t>
            </a:r>
            <a:r>
              <a:rPr lang="en-US" altLang="ko-KR" sz="2000" dirty="0" smtClean="0"/>
              <a:t>/</a:t>
            </a:r>
            <a:r>
              <a:rPr lang="ko-KR" altLang="en-US" sz="2000" dirty="0" smtClean="0"/>
              <a:t>창업</a:t>
            </a:r>
            <a:r>
              <a:rPr lang="en-US" altLang="ko-KR" sz="2000" dirty="0" smtClean="0"/>
              <a:t>/</a:t>
            </a:r>
            <a:r>
              <a:rPr lang="ko-KR" altLang="en-US" sz="2000" dirty="0" smtClean="0"/>
              <a:t>진학 중 원하는 진로 방향을 선택하여 </a:t>
            </a:r>
            <a:r>
              <a:rPr lang="en-US" altLang="ko-KR" sz="2000" dirty="0" smtClean="0"/>
              <a:t>‘</a:t>
            </a:r>
            <a:r>
              <a:rPr lang="ko-KR" altLang="en-US" sz="2000" dirty="0" smtClean="0"/>
              <a:t>관리</a:t>
            </a:r>
            <a:r>
              <a:rPr lang="en-US" altLang="ko-KR" sz="2000" dirty="0" smtClean="0"/>
              <a:t>’ </a:t>
            </a:r>
            <a:r>
              <a:rPr lang="ko-KR" altLang="en-US" sz="2000" dirty="0" smtClean="0"/>
              <a:t>버튼 클릭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ko-KR" sz="2000" dirty="0" smtClean="0"/>
              <a:t>→</a:t>
            </a:r>
            <a:r>
              <a:rPr lang="en-US" altLang="ko-KR" sz="2000" dirty="0" smtClean="0"/>
              <a:t> </a:t>
            </a:r>
            <a:r>
              <a:rPr lang="en-US" altLang="ko-KR" sz="2000" b="1" dirty="0" smtClean="0"/>
              <a:t>① </a:t>
            </a:r>
            <a:r>
              <a:rPr lang="ko-KR" altLang="en-US" sz="2000" b="1" dirty="0" smtClean="0"/>
              <a:t>취업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워크넷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잡코리아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사람인에서</a:t>
            </a:r>
            <a:r>
              <a:rPr lang="ko-KR" altLang="en-US" dirty="0" smtClean="0"/>
              <a:t> 관심있는 분야 및 기업의 </a:t>
            </a:r>
            <a:r>
              <a:rPr lang="ko-KR" altLang="en-US" dirty="0" err="1" smtClean="0"/>
              <a:t>구인공고를</a:t>
            </a:r>
            <a:r>
              <a:rPr lang="ko-KR" altLang="en-US" dirty="0" smtClean="0"/>
              <a:t> 검색하고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채용정보 작성하기에서 찾아본 관심 공고를 정리</a:t>
            </a:r>
            <a:endParaRPr lang="en-US" altLang="ko-KR" sz="2000" dirty="0" smtClean="0"/>
          </a:p>
          <a:p>
            <a:r>
              <a:rPr lang="ko-KR" altLang="ko-KR" sz="2000" dirty="0" smtClean="0"/>
              <a:t>→</a:t>
            </a:r>
            <a:r>
              <a:rPr lang="en-US" altLang="ko-KR" sz="2000" dirty="0" smtClean="0"/>
              <a:t> </a:t>
            </a:r>
            <a:r>
              <a:rPr lang="en-US" altLang="ko-KR" sz="2000" b="1" dirty="0" smtClean="0"/>
              <a:t>② </a:t>
            </a:r>
            <a:r>
              <a:rPr lang="ko-KR" altLang="en-US" sz="2000" b="1" dirty="0" smtClean="0"/>
              <a:t>창업 </a:t>
            </a:r>
            <a:r>
              <a:rPr lang="en-US" altLang="ko-KR" sz="2000" dirty="0" smtClean="0"/>
              <a:t>: </a:t>
            </a:r>
            <a:r>
              <a:rPr lang="en-US" altLang="ko-KR" dirty="0" smtClean="0"/>
              <a:t>K-</a:t>
            </a:r>
            <a:r>
              <a:rPr lang="ko-KR" altLang="en-US" dirty="0" smtClean="0"/>
              <a:t>스타트업에서 제공하는 온라인 창업강좌를 </a:t>
            </a:r>
            <a:r>
              <a:rPr lang="en-US" altLang="ko-KR" dirty="0" smtClean="0"/>
              <a:t>1</a:t>
            </a:r>
            <a:r>
              <a:rPr lang="ko-KR" altLang="en-US" dirty="0" smtClean="0"/>
              <a:t>개 이상 수강 후 </a:t>
            </a:r>
            <a:r>
              <a:rPr lang="en-US" altLang="ko-KR" dirty="0" smtClean="0"/>
              <a:t>100</a:t>
            </a:r>
            <a:r>
              <a:rPr lang="ko-KR" altLang="en-US" dirty="0" smtClean="0"/>
              <a:t>자 이내 요약</a:t>
            </a:r>
            <a:endParaRPr lang="en-US" altLang="ko-KR" dirty="0" smtClean="0"/>
          </a:p>
          <a:p>
            <a:r>
              <a:rPr lang="en-US" altLang="ko-KR" sz="2000" dirty="0" smtClean="0"/>
              <a:t>→ </a:t>
            </a:r>
            <a:r>
              <a:rPr lang="en-US" altLang="ko-KR" sz="2000" b="1" dirty="0" smtClean="0"/>
              <a:t>③ </a:t>
            </a:r>
            <a:r>
              <a:rPr lang="ko-KR" altLang="en-US" sz="2000" b="1" dirty="0" smtClean="0"/>
              <a:t>진학 </a:t>
            </a:r>
            <a:r>
              <a:rPr lang="en-US" altLang="ko-KR" sz="2000" dirty="0" smtClean="0"/>
              <a:t>:  </a:t>
            </a:r>
            <a:r>
              <a:rPr lang="ko-KR" altLang="en-US" dirty="0" smtClean="0"/>
              <a:t>지원동기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관심분야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진학을 원하는 대학원 정보 정리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816" y="22408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C00000"/>
                </a:solidFill>
              </a:rPr>
              <a:t>①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59832" y="22408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C00000"/>
                </a:solidFill>
              </a:rPr>
              <a:t>②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29848" y="22408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C00000"/>
                </a:solidFill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22428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 smtClean="0"/>
              <a:t>제</a:t>
            </a:r>
            <a:r>
              <a:rPr lang="en-US" altLang="ko-KR" b="1" dirty="0"/>
              <a:t> </a:t>
            </a:r>
            <a:r>
              <a:rPr lang="en-US" altLang="ko-KR" b="1" dirty="0" smtClean="0"/>
              <a:t>6</a:t>
            </a:r>
            <a:r>
              <a:rPr lang="ko-KR" altLang="en-US" b="1" dirty="0" smtClean="0"/>
              <a:t>주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컨설턴트 상담</a:t>
            </a:r>
            <a:endParaRPr lang="ko-KR" altLang="en-US" b="1" dirty="0"/>
          </a:p>
        </p:txBody>
      </p:sp>
      <p:sp>
        <p:nvSpPr>
          <p:cNvPr id="7" name="직사각형 6"/>
          <p:cNvSpPr/>
          <p:nvPr/>
        </p:nvSpPr>
        <p:spPr>
          <a:xfrm>
            <a:off x="0" y="6453336"/>
            <a:ext cx="9144000" cy="1440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60648"/>
            <a:ext cx="9144000" cy="14401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781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4594</TotalTime>
  <Words>390</Words>
  <Application>Microsoft Office PowerPoint</Application>
  <PresentationFormat>화면 슬라이드 쇼(4:3)</PresentationFormat>
  <Paragraphs>58</Paragraphs>
  <Slides>16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굴림</vt:lpstr>
      <vt:lpstr>맑은 고딕</vt:lpstr>
      <vt:lpstr>한컴 솔잎 M</vt:lpstr>
      <vt:lpstr>Arial</vt:lpstr>
      <vt:lpstr>Office 테마</vt:lpstr>
      <vt:lpstr>PowerPoint 프레젠테이션</vt:lpstr>
      <vt:lpstr>PowerPoint 프레젠테이션</vt:lpstr>
      <vt:lpstr>제 2-3주. 직업가치관검사 수행 &amp; 결과 업로드</vt:lpstr>
      <vt:lpstr>PowerPoint 프레젠테이션</vt:lpstr>
      <vt:lpstr>PowerPoint 프레젠테이션</vt:lpstr>
      <vt:lpstr>PowerPoint 프레젠테이션</vt:lpstr>
      <vt:lpstr>제 4-5주.  진로 정보 탐색 (취업/창업/진학)</vt:lpstr>
      <vt:lpstr>PowerPoint 프레젠테이션</vt:lpstr>
      <vt:lpstr>제 6주. 컨설턴트 상담</vt:lpstr>
      <vt:lpstr>PowerPoint 프레젠테이션</vt:lpstr>
      <vt:lpstr>PowerPoint 프레젠테이션</vt:lpstr>
      <vt:lpstr>PowerPoint 프레젠테이션</vt:lpstr>
      <vt:lpstr>제 8주. 진로설정 에세이 작성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진로탐색 교과목</dc:title>
  <dc:creator>D302</dc:creator>
  <cp:lastModifiedBy>BUFS I.N</cp:lastModifiedBy>
  <cp:revision>153</cp:revision>
  <cp:lastPrinted>2018-03-15T04:06:40Z</cp:lastPrinted>
  <dcterms:created xsi:type="dcterms:W3CDTF">2018-03-13T00:22:39Z</dcterms:created>
  <dcterms:modified xsi:type="dcterms:W3CDTF">2018-09-07T04:59:41Z</dcterms:modified>
</cp:coreProperties>
</file>